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8959" autoAdjust="0"/>
    <p:restoredTop sz="94660"/>
  </p:normalViewPr>
  <p:slideViewPr>
    <p:cSldViewPr snapToGrid="0">
      <p:cViewPr>
        <p:scale>
          <a:sx n="89" d="100"/>
          <a:sy n="89" d="100"/>
        </p:scale>
        <p:origin x="-250" y="-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108B46-FE71-4E74-B55F-810F05D4F35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F8C97D0-B314-46EB-BB7A-A3389DC0EE37}">
      <dgm:prSet/>
      <dgm:spPr/>
      <dgm:t>
        <a:bodyPr/>
        <a:lstStyle/>
        <a:p>
          <a:r>
            <a:rPr lang="en-US"/>
            <a:t>Preparation of Data</a:t>
          </a:r>
        </a:p>
      </dgm:t>
    </dgm:pt>
    <dgm:pt modelId="{F18B180E-FA38-4AB0-8811-5E4E4115B53D}" type="parTrans" cxnId="{EAA74D33-12E0-4F6F-9354-874C0EEA3D47}">
      <dgm:prSet/>
      <dgm:spPr/>
      <dgm:t>
        <a:bodyPr/>
        <a:lstStyle/>
        <a:p>
          <a:endParaRPr lang="en-US"/>
        </a:p>
      </dgm:t>
    </dgm:pt>
    <dgm:pt modelId="{CCBA1CE2-F9C3-4986-8E33-E937D5DB1AE2}" type="sibTrans" cxnId="{EAA74D33-12E0-4F6F-9354-874C0EEA3D47}">
      <dgm:prSet/>
      <dgm:spPr/>
      <dgm:t>
        <a:bodyPr/>
        <a:lstStyle/>
        <a:p>
          <a:endParaRPr lang="en-US"/>
        </a:p>
      </dgm:t>
    </dgm:pt>
    <dgm:pt modelId="{E841CDB1-351B-40BA-9D7D-4F15A2EF33D2}">
      <dgm:prSet/>
      <dgm:spPr/>
      <dgm:t>
        <a:bodyPr/>
        <a:lstStyle/>
        <a:p>
          <a:r>
            <a:rPr lang="en-US"/>
            <a:t>Data is Loaded on to workspace using pandas.</a:t>
          </a:r>
        </a:p>
      </dgm:t>
    </dgm:pt>
    <dgm:pt modelId="{ACC14C92-1DC9-4592-BCF2-CB1E648321B6}" type="parTrans" cxnId="{F9C0C524-0C7A-427A-B764-C9859C09C405}">
      <dgm:prSet/>
      <dgm:spPr/>
      <dgm:t>
        <a:bodyPr/>
        <a:lstStyle/>
        <a:p>
          <a:endParaRPr lang="en-US"/>
        </a:p>
      </dgm:t>
    </dgm:pt>
    <dgm:pt modelId="{0607F3A3-E04F-40EF-A062-43A9736FA47A}" type="sibTrans" cxnId="{F9C0C524-0C7A-427A-B764-C9859C09C405}">
      <dgm:prSet/>
      <dgm:spPr/>
      <dgm:t>
        <a:bodyPr/>
        <a:lstStyle/>
        <a:p>
          <a:endParaRPr lang="en-US"/>
        </a:p>
      </dgm:t>
    </dgm:pt>
    <dgm:pt modelId="{EC3331BF-457C-4C6A-B59A-177E8EF217C0}">
      <dgm:prSet/>
      <dgm:spPr/>
      <dgm:t>
        <a:bodyPr/>
        <a:lstStyle/>
        <a:p>
          <a:r>
            <a:rPr lang="en-US"/>
            <a:t>Learned the shape of the data</a:t>
          </a:r>
        </a:p>
      </dgm:t>
    </dgm:pt>
    <dgm:pt modelId="{8F60BA4F-D257-4BFF-A8AF-69567A409133}" type="parTrans" cxnId="{FE507786-D191-4E2F-B0FC-C88FF3838EF8}">
      <dgm:prSet/>
      <dgm:spPr/>
      <dgm:t>
        <a:bodyPr/>
        <a:lstStyle/>
        <a:p>
          <a:endParaRPr lang="en-US"/>
        </a:p>
      </dgm:t>
    </dgm:pt>
    <dgm:pt modelId="{1888002A-B98D-45BF-B2C6-B8B812C5AFB1}" type="sibTrans" cxnId="{FE507786-D191-4E2F-B0FC-C88FF3838EF8}">
      <dgm:prSet/>
      <dgm:spPr/>
      <dgm:t>
        <a:bodyPr/>
        <a:lstStyle/>
        <a:p>
          <a:endParaRPr lang="en-US"/>
        </a:p>
      </dgm:t>
    </dgm:pt>
    <dgm:pt modelId="{4DA4D2EE-7A7C-461A-9154-40D6364E18AD}">
      <dgm:prSet/>
      <dgm:spPr/>
      <dgm:t>
        <a:bodyPr/>
        <a:lstStyle/>
        <a:p>
          <a:r>
            <a:rPr lang="en-US" dirty="0"/>
            <a:t>Learned the data types of the data</a:t>
          </a:r>
        </a:p>
      </dgm:t>
    </dgm:pt>
    <dgm:pt modelId="{0CA0DD83-352F-455C-8AF6-48608A04087C}" type="parTrans" cxnId="{D9E2BFC6-4A73-43F4-B1E1-4214BB0ADD36}">
      <dgm:prSet/>
      <dgm:spPr/>
      <dgm:t>
        <a:bodyPr/>
        <a:lstStyle/>
        <a:p>
          <a:endParaRPr lang="en-US"/>
        </a:p>
      </dgm:t>
    </dgm:pt>
    <dgm:pt modelId="{E2E86E21-4F22-4707-A3EA-14573B9D00BB}" type="sibTrans" cxnId="{D9E2BFC6-4A73-43F4-B1E1-4214BB0ADD36}">
      <dgm:prSet/>
      <dgm:spPr/>
      <dgm:t>
        <a:bodyPr/>
        <a:lstStyle/>
        <a:p>
          <a:endParaRPr lang="en-US"/>
        </a:p>
      </dgm:t>
    </dgm:pt>
    <dgm:pt modelId="{8C3B0358-E11B-4B15-ABF6-0B0180B7899C}">
      <dgm:prSet/>
      <dgm:spPr/>
      <dgm:t>
        <a:bodyPr/>
        <a:lstStyle/>
        <a:p>
          <a:r>
            <a:rPr lang="en-US"/>
            <a:t>Check of null values or missing values</a:t>
          </a:r>
        </a:p>
      </dgm:t>
    </dgm:pt>
    <dgm:pt modelId="{6448FA34-45E4-4EDD-AB24-79FE4576ADBF}" type="parTrans" cxnId="{074AB86D-1996-4442-9C3E-0D4A324AA668}">
      <dgm:prSet/>
      <dgm:spPr/>
      <dgm:t>
        <a:bodyPr/>
        <a:lstStyle/>
        <a:p>
          <a:endParaRPr lang="en-US"/>
        </a:p>
      </dgm:t>
    </dgm:pt>
    <dgm:pt modelId="{77922415-1BFE-47CF-9980-854100EA1126}" type="sibTrans" cxnId="{074AB86D-1996-4442-9C3E-0D4A324AA668}">
      <dgm:prSet/>
      <dgm:spPr/>
      <dgm:t>
        <a:bodyPr/>
        <a:lstStyle/>
        <a:p>
          <a:endParaRPr lang="en-US"/>
        </a:p>
      </dgm:t>
    </dgm:pt>
    <dgm:pt modelId="{9FB4B15F-F817-4BB2-8C96-3D5B1B275396}">
      <dgm:prSet/>
      <dgm:spPr/>
      <dgm:t>
        <a:bodyPr/>
        <a:lstStyle/>
        <a:p>
          <a:r>
            <a:rPr lang="en-US" dirty="0"/>
            <a:t>Replacing the missing values with the mean of the protein of the same class.</a:t>
          </a:r>
        </a:p>
      </dgm:t>
    </dgm:pt>
    <dgm:pt modelId="{9DF1AF5D-2C08-4DAD-8A96-D0FDC18EF1F5}" type="parTrans" cxnId="{4BC230BA-8A9F-4128-BD96-5B04181DA74E}">
      <dgm:prSet/>
      <dgm:spPr/>
      <dgm:t>
        <a:bodyPr/>
        <a:lstStyle/>
        <a:p>
          <a:endParaRPr lang="en-US"/>
        </a:p>
      </dgm:t>
    </dgm:pt>
    <dgm:pt modelId="{318F63D9-5E57-4EF5-9274-B82B01906AF3}" type="sibTrans" cxnId="{4BC230BA-8A9F-4128-BD96-5B04181DA74E}">
      <dgm:prSet/>
      <dgm:spPr/>
      <dgm:t>
        <a:bodyPr/>
        <a:lstStyle/>
        <a:p>
          <a:endParaRPr lang="en-US"/>
        </a:p>
      </dgm:t>
    </dgm:pt>
    <dgm:pt modelId="{9A707ACB-99C7-F342-9DA0-5F58B9CF156C}" type="pres">
      <dgm:prSet presAssocID="{62108B46-FE71-4E74-B55F-810F05D4F35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6568FCC-1DB7-0C43-B603-7FE91913F375}" type="pres">
      <dgm:prSet presAssocID="{FF8C97D0-B314-46EB-BB7A-A3389DC0EE3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C79461-713D-FB47-8438-50EE582ECEB4}" type="pres">
      <dgm:prSet presAssocID="{FF8C97D0-B314-46EB-BB7A-A3389DC0EE37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6FBBB42-118A-9941-A066-3473CBDE05CA}" type="presOf" srcId="{8C3B0358-E11B-4B15-ABF6-0B0180B7899C}" destId="{3DC79461-713D-FB47-8438-50EE582ECEB4}" srcOrd="0" destOrd="3" presId="urn:microsoft.com/office/officeart/2005/8/layout/vList2"/>
    <dgm:cxn modelId="{115635DE-600C-444C-B167-B17BE8D18EAB}" type="presOf" srcId="{62108B46-FE71-4E74-B55F-810F05D4F359}" destId="{9A707ACB-99C7-F342-9DA0-5F58B9CF156C}" srcOrd="0" destOrd="0" presId="urn:microsoft.com/office/officeart/2005/8/layout/vList2"/>
    <dgm:cxn modelId="{C66B846D-5A05-0047-A170-98740FD77F6A}" type="presOf" srcId="{E841CDB1-351B-40BA-9D7D-4F15A2EF33D2}" destId="{3DC79461-713D-FB47-8438-50EE582ECEB4}" srcOrd="0" destOrd="0" presId="urn:microsoft.com/office/officeart/2005/8/layout/vList2"/>
    <dgm:cxn modelId="{D5458559-22AC-C14D-85F6-2267CA2D7FA5}" type="presOf" srcId="{FF8C97D0-B314-46EB-BB7A-A3389DC0EE37}" destId="{C6568FCC-1DB7-0C43-B603-7FE91913F375}" srcOrd="0" destOrd="0" presId="urn:microsoft.com/office/officeart/2005/8/layout/vList2"/>
    <dgm:cxn modelId="{EAA74D33-12E0-4F6F-9354-874C0EEA3D47}" srcId="{62108B46-FE71-4E74-B55F-810F05D4F359}" destId="{FF8C97D0-B314-46EB-BB7A-A3389DC0EE37}" srcOrd="0" destOrd="0" parTransId="{F18B180E-FA38-4AB0-8811-5E4E4115B53D}" sibTransId="{CCBA1CE2-F9C3-4986-8E33-E937D5DB1AE2}"/>
    <dgm:cxn modelId="{4BC230BA-8A9F-4128-BD96-5B04181DA74E}" srcId="{FF8C97D0-B314-46EB-BB7A-A3389DC0EE37}" destId="{9FB4B15F-F817-4BB2-8C96-3D5B1B275396}" srcOrd="4" destOrd="0" parTransId="{9DF1AF5D-2C08-4DAD-8A96-D0FDC18EF1F5}" sibTransId="{318F63D9-5E57-4EF5-9274-B82B01906AF3}"/>
    <dgm:cxn modelId="{3B5B7D90-ABD7-944C-8F72-114508EBC564}" type="presOf" srcId="{EC3331BF-457C-4C6A-B59A-177E8EF217C0}" destId="{3DC79461-713D-FB47-8438-50EE582ECEB4}" srcOrd="0" destOrd="1" presId="urn:microsoft.com/office/officeart/2005/8/layout/vList2"/>
    <dgm:cxn modelId="{46F58AD8-69CD-0C40-9DD4-1E81F2CB3594}" type="presOf" srcId="{4DA4D2EE-7A7C-461A-9154-40D6364E18AD}" destId="{3DC79461-713D-FB47-8438-50EE582ECEB4}" srcOrd="0" destOrd="2" presId="urn:microsoft.com/office/officeart/2005/8/layout/vList2"/>
    <dgm:cxn modelId="{7B6A0F86-0457-4F45-850A-8EA846C74E71}" type="presOf" srcId="{9FB4B15F-F817-4BB2-8C96-3D5B1B275396}" destId="{3DC79461-713D-FB47-8438-50EE582ECEB4}" srcOrd="0" destOrd="4" presId="urn:microsoft.com/office/officeart/2005/8/layout/vList2"/>
    <dgm:cxn modelId="{F9C0C524-0C7A-427A-B764-C9859C09C405}" srcId="{FF8C97D0-B314-46EB-BB7A-A3389DC0EE37}" destId="{E841CDB1-351B-40BA-9D7D-4F15A2EF33D2}" srcOrd="0" destOrd="0" parTransId="{ACC14C92-1DC9-4592-BCF2-CB1E648321B6}" sibTransId="{0607F3A3-E04F-40EF-A062-43A9736FA47A}"/>
    <dgm:cxn modelId="{D9E2BFC6-4A73-43F4-B1E1-4214BB0ADD36}" srcId="{FF8C97D0-B314-46EB-BB7A-A3389DC0EE37}" destId="{4DA4D2EE-7A7C-461A-9154-40D6364E18AD}" srcOrd="2" destOrd="0" parTransId="{0CA0DD83-352F-455C-8AF6-48608A04087C}" sibTransId="{E2E86E21-4F22-4707-A3EA-14573B9D00BB}"/>
    <dgm:cxn modelId="{FE507786-D191-4E2F-B0FC-C88FF3838EF8}" srcId="{FF8C97D0-B314-46EB-BB7A-A3389DC0EE37}" destId="{EC3331BF-457C-4C6A-B59A-177E8EF217C0}" srcOrd="1" destOrd="0" parTransId="{8F60BA4F-D257-4BFF-A8AF-69567A409133}" sibTransId="{1888002A-B98D-45BF-B2C6-B8B812C5AFB1}"/>
    <dgm:cxn modelId="{074AB86D-1996-4442-9C3E-0D4A324AA668}" srcId="{FF8C97D0-B314-46EB-BB7A-A3389DC0EE37}" destId="{8C3B0358-E11B-4B15-ABF6-0B0180B7899C}" srcOrd="3" destOrd="0" parTransId="{6448FA34-45E4-4EDD-AB24-79FE4576ADBF}" sibTransId="{77922415-1BFE-47CF-9980-854100EA1126}"/>
    <dgm:cxn modelId="{208A74FF-9AC0-AE49-8492-3A13946ABCCD}" type="presParOf" srcId="{9A707ACB-99C7-F342-9DA0-5F58B9CF156C}" destId="{C6568FCC-1DB7-0C43-B603-7FE91913F375}" srcOrd="0" destOrd="0" presId="urn:microsoft.com/office/officeart/2005/8/layout/vList2"/>
    <dgm:cxn modelId="{F33C95FD-BD1B-6D48-AF2A-3007BF04F83F}" type="presParOf" srcId="{9A707ACB-99C7-F342-9DA0-5F58B9CF156C}" destId="{3DC79461-713D-FB47-8438-50EE582ECEB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568FCC-1DB7-0C43-B603-7FE91913F375}">
      <dsp:nvSpPr>
        <dsp:cNvPr id="0" name=""/>
        <dsp:cNvSpPr/>
      </dsp:nvSpPr>
      <dsp:spPr>
        <a:xfrm>
          <a:off x="0" y="267380"/>
          <a:ext cx="7540275" cy="100737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Preparation of Data</a:t>
          </a:r>
        </a:p>
      </dsp:txBody>
      <dsp:txXfrm>
        <a:off x="49176" y="316556"/>
        <a:ext cx="7441923" cy="909018"/>
      </dsp:txXfrm>
    </dsp:sp>
    <dsp:sp modelId="{3DC79461-713D-FB47-8438-50EE582ECEB4}">
      <dsp:nvSpPr>
        <dsp:cNvPr id="0" name=""/>
        <dsp:cNvSpPr/>
      </dsp:nvSpPr>
      <dsp:spPr>
        <a:xfrm>
          <a:off x="0" y="1274750"/>
          <a:ext cx="7540275" cy="46678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9404" tIns="52070" rIns="291592" bIns="5207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/>
            <a:t>Data is Loaded on to workspace using pandas.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/>
            <a:t>Learned the shape of the data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 dirty="0"/>
            <a:t>Learned the data types of the data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/>
            <a:t>Check of null values or missing values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 dirty="0"/>
            <a:t>Replacing the missing values with the mean of the protein of the same class.</a:t>
          </a:r>
        </a:p>
      </dsp:txBody>
      <dsp:txXfrm>
        <a:off x="0" y="1274750"/>
        <a:ext cx="7540275" cy="46678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7/15/2020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786944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7/15/2020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17683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7/15/2020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562392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7/15/2020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50398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7/15/2020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182044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7/15/2020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898730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7/15/2020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65370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7/15/2020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066637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7/15/2020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816406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7/15/2020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48072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pPr/>
              <a:t>7/15/2020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535522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7/15/2020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9089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699" r:id="rId6"/>
    <p:sldLayoutId id="2147483695" r:id="rId7"/>
    <p:sldLayoutId id="2147483696" r:id="rId8"/>
    <p:sldLayoutId id="2147483697" r:id="rId9"/>
    <p:sldLayoutId id="2147483698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microsoft.com/office/2007/relationships/media" Target="../media/media9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microsoft.com/office/2007/relationships/media" Target="../media/media10.m4a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1.m4a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1.m4a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microsoft.com/office/2007/relationships/media" Target="../media/media2.m4a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media" Target="../media/media3.m4a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microsoft.com/office/2007/relationships/media" Target="../media/media4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microsoft.com/office/2007/relationships/media" Target="../media/media5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6" Type="http://schemas.microsoft.com/office/2007/relationships/media" Target="../media/media6.m4a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microsoft.com/office/2007/relationships/media" Target="../media/media7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microsoft.com/office/2007/relationships/media" Target="../media/media8.m4a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xmlns="" id="{526E0BFB-CDF1-4990-8C11-AC849311E0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xmlns="" id="{ECD3F7A0-8228-4719-9B11-D96593DFC2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0" y="-29111"/>
            <a:ext cx="12192002" cy="6857990"/>
          </a:xfrm>
          <a:prstGeom prst="rect">
            <a:avLst/>
          </a:prstGeom>
        </p:spPr>
      </p:pic>
      <p:sp>
        <p:nvSpPr>
          <p:cNvPr id="15" name="Rectangle 10">
            <a:extLst>
              <a:ext uri="{FF2B5EF4-FFF2-40B4-BE49-F238E27FC236}">
                <a16:creationId xmlns:a16="http://schemas.microsoft.com/office/drawing/2014/main" xmlns="" id="{6069A1F8-9BEB-4786-9694-FC48B2D75D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C18DE4-672A-493A-893F-FB2CA4550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8459" y="3657600"/>
            <a:ext cx="8913541" cy="1375942"/>
          </a:xfrm>
        </p:spPr>
        <p:txBody>
          <a:bodyPr anchor="b">
            <a:noAutofit/>
          </a:bodyPr>
          <a:lstStyle/>
          <a:p>
            <a:r>
              <a:rPr lang="en-A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Comparative Classification Analysis to Identify</a:t>
            </a:r>
            <a:br>
              <a:rPr lang="en-A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Subset of Mice based on the Protein Data :</a:t>
            </a:r>
            <a:br>
              <a:rPr lang="en-A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AU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KNN and Decision Tree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7A259BF-B798-4570-BEAB-D0B850B3EC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0653" y="5475249"/>
            <a:ext cx="4277980" cy="583719"/>
          </a:xfrm>
        </p:spPr>
        <p:txBody>
          <a:bodyPr>
            <a:normAutofit/>
          </a:bodyPr>
          <a:lstStyle/>
          <a:p>
            <a:r>
              <a:rPr lang="en-AU" sz="18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Lokeshwar</a:t>
            </a:r>
            <a:r>
              <a:rPr lang="en-AU" sz="1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AU" sz="18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Srinivasan</a:t>
            </a:r>
            <a:endParaRPr lang="en-AU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466439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88792A8-CD73-4AAF-8FBD-ED5A2215E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012" y="426128"/>
            <a:ext cx="10483788" cy="5750835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Decision Tree:</a:t>
            </a:r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sz="1800" dirty="0"/>
              <a:t>	Built the model using , </a:t>
            </a:r>
            <a:r>
              <a:rPr lang="en-AU" sz="1800" i="1" dirty="0" err="1"/>
              <a:t>DecisionTreeClassifier</a:t>
            </a:r>
            <a:r>
              <a:rPr lang="en-AU" sz="1800" i="1" dirty="0"/>
              <a:t>()</a:t>
            </a:r>
          </a:p>
          <a:p>
            <a:pPr marL="0" indent="0">
              <a:buNone/>
            </a:pPr>
            <a:r>
              <a:rPr lang="en-AU" sz="1800" i="1" dirty="0"/>
              <a:t>	</a:t>
            </a:r>
            <a:r>
              <a:rPr lang="en-AU" sz="1800" dirty="0"/>
              <a:t>Train the model by fitting the training data, </a:t>
            </a:r>
            <a:r>
              <a:rPr lang="fr-FR" sz="1800" i="1" dirty="0"/>
              <a:t>dtc.fit(X_train, Y_train)</a:t>
            </a:r>
          </a:p>
          <a:p>
            <a:pPr marL="0" indent="0">
              <a:buNone/>
            </a:pPr>
            <a:r>
              <a:rPr lang="fr-FR" sz="1800" i="1" dirty="0"/>
              <a:t>	</a:t>
            </a:r>
            <a:r>
              <a:rPr lang="fr-FR" sz="1800" dirty="0"/>
              <a:t>Predicted the test data using fitted data, </a:t>
            </a:r>
            <a:r>
              <a:rPr lang="fr-FR" sz="1800" i="1" dirty="0"/>
              <a:t>dtc.predict(X_test)</a:t>
            </a:r>
          </a:p>
          <a:p>
            <a:pPr marL="0" indent="0">
              <a:buNone/>
            </a:pPr>
            <a:endParaRPr lang="en-AU" sz="1800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6F563F9-A76F-4D73-8D14-0B16160C3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6525" y="2620407"/>
            <a:ext cx="5414962" cy="3485118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D4A850EC-8D82-8E40-9076-C05A6D5F718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82150" y="561907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44872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CB6D981-8B1B-4B4C-B490-9CA1EFCF9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02" y="372862"/>
            <a:ext cx="10599198" cy="58041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Confusion Matrix : Small discrepancy exists between actual and predicted values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Classification Report : Has low recall value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sz="1800" dirty="0"/>
              <a:t>Decision Tree score :  83.33%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FB79B07-9AC8-4D0C-A263-B41670B07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845" y="789511"/>
            <a:ext cx="2271310" cy="15536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99F0F21-3C6C-4271-AE56-FAEA40E1E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875" y="3274913"/>
            <a:ext cx="3124200" cy="1970376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0F8C2EC1-F000-C548-8A75-84DA76AC38A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04175" y="524836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10873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601C08D-3293-4DE3-9767-1E4D6B45C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8171"/>
            <a:ext cx="10515600" cy="56087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Decision Tree of Mice Protein Expression Dataset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AU" sz="1800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xmlns="" id="{08643CB6-DE87-4A58-BFC7-A3E4DE1FF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901" y="879275"/>
            <a:ext cx="6862577" cy="567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96529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EF3CD-2261-40E0-9FE3-F5C5391F3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6027"/>
            <a:ext cx="10515600" cy="5670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Conclusion 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	After the scores of the both classifications,  KNN has the highest score and high precision, recall and F1-score compared to Decision tree.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Based on my research I can say that KNN is better classification model when compared with Decision Tree.</a:t>
            </a:r>
            <a:endParaRPr lang="en-AU" sz="1800" dirty="0"/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FCA34B4D-6FE6-694C-A7A9-70D1DB6DFC9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1000" y="480853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4534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9C06E3-FAC4-4747-9199-29E9057A4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113" y="275208"/>
            <a:ext cx="10563687" cy="590175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Goal 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1600" dirty="0"/>
              <a:t>Comparing the Classification models – K-Nearest Neighbors and Decision Tree built on Mice Protein Expression Dataset.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Description of Data :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en-US" sz="1600" dirty="0"/>
              <a:t>Dataset contains data of 77 protein expression levels (numeric) and 4 Categorical columns</a:t>
            </a:r>
          </a:p>
          <a:p>
            <a:r>
              <a:rPr lang="en-US" sz="1600" dirty="0"/>
              <a:t>1080 0bservations</a:t>
            </a:r>
          </a:p>
          <a:p>
            <a:r>
              <a:rPr lang="en-US" sz="1600" dirty="0"/>
              <a:t>8 Class of Mice exists</a:t>
            </a:r>
          </a:p>
          <a:p>
            <a:r>
              <a:rPr lang="en-US" sz="1600" dirty="0"/>
              <a:t>Each class of Mice is described based on features Genotype, Behavior, and Treatment</a:t>
            </a:r>
          </a:p>
          <a:p>
            <a:pPr lvl="1"/>
            <a:r>
              <a:rPr lang="en-US" sz="1200" dirty="0"/>
              <a:t>Genotype : Control  or Trisomic</a:t>
            </a:r>
          </a:p>
          <a:p>
            <a:pPr lvl="1"/>
            <a:r>
              <a:rPr lang="en-US" sz="1200" dirty="0"/>
              <a:t>Behavior :  context-shock and shock-context</a:t>
            </a:r>
          </a:p>
          <a:p>
            <a:pPr lvl="1"/>
            <a:r>
              <a:rPr lang="en-US" sz="1200" dirty="0"/>
              <a:t>Treatment : memantine and saline</a:t>
            </a:r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72B5FC37-E50D-A94D-9914-0462948AD94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59156" y="471072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1443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DA1F62C-AE9B-4BB7-B0E5-CF81294E0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235" y="381740"/>
            <a:ext cx="10572565" cy="5795223"/>
          </a:xfrm>
        </p:spPr>
        <p:txBody>
          <a:bodyPr/>
          <a:lstStyle/>
          <a:p>
            <a:r>
              <a:rPr lang="en-US" dirty="0"/>
              <a:t>Data Statistics :</a:t>
            </a: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53AC746-933E-406A-80BF-3C7A3A354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843" y="1247775"/>
            <a:ext cx="10846948" cy="3263607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A33D78BA-C711-AD4A-85B7-F616D8EBB16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15677" y="52038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1195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2659FDB4-FCBE-4A89-B46D-43D4FA5446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C8F51B3F-8331-4E4A-AE96-D47B1006EE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xmlns="" id="{99076B0A-41BB-407B-B722-AA3074C300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940113388"/>
              </p:ext>
            </p:extLst>
          </p:nvPr>
        </p:nvGraphicFramePr>
        <p:xfrm>
          <a:off x="4234382" y="450166"/>
          <a:ext cx="7540275" cy="6209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7D35E68C-BEC7-6E4A-B97C-07794A5BC3F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172677" y="26245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83081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A2679492-7988-4050-9056-5424444524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091B163-7D61-4891-ABCF-5C13D9C418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56FBF92-CCF9-43A5-80B4-7D7825CDD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143" y="1282390"/>
            <a:ext cx="5221625" cy="415940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AB1BA1-D066-41C4-8E82-3DC27DAB8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478302"/>
            <a:ext cx="5016314" cy="587804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 that I investigated…?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distribution followed by the numerical columns?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of the columns are known by plotting histograms. 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For example, Histogram of Protein -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pCREB_N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 in the graph which represents that maximum number of mice has protein values between 0.18 – 0.24.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Hence, t</a:t>
            </a:r>
            <a:r>
              <a:rPr lang="en-A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histogram follows the normal distribution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0EF9751D-7FBE-3442-9F8A-7308DBF20EC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61225" y="503539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50926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A2679492-7988-4050-9056-5424444524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091B163-7D61-4891-ABCF-5C13D9C418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42C8A7B-04DB-493A-9828-B6FA47650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143" y="1129171"/>
            <a:ext cx="5221625" cy="45996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6E33FB8-8A1E-4DBA-8DE4-7A9DCF0FE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590844"/>
            <a:ext cx="4434721" cy="576550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What is the distribution of target variable ?</a:t>
            </a:r>
          </a:p>
          <a:p>
            <a:pPr marL="0" indent="0">
              <a:buNone/>
            </a:pPr>
            <a:r>
              <a:rPr lang="en-A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of target variable can be known by pie-charts.</a:t>
            </a:r>
          </a:p>
          <a:p>
            <a:pPr marL="0" indent="0">
              <a:buNone/>
            </a:pPr>
            <a:r>
              <a:rPr lang="en-A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For example, Pie chart of ‘class’ variable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pie- chart we can percentage distribution of each class.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FB1F3E1E-77A5-CB41-A1CD-758DBD711A9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66755" y="491602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04617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xmlns="" id="{BB7169B8-2507-43F4-A148-FA791CD9C6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xmlns="" id="{C49DA8F6-BCC1-4447-B54C-57856834B9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623622" y="373056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Graphic 11">
            <a:extLst>
              <a:ext uri="{FF2B5EF4-FFF2-40B4-BE49-F238E27FC236}">
                <a16:creationId xmlns:a16="http://schemas.microsoft.com/office/drawing/2014/main" xmlns="" id="{6CB927A4-E432-4310-9CD5-E89FF506317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276130" y="47101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10">
            <a:extLst>
              <a:ext uri="{FF2B5EF4-FFF2-40B4-BE49-F238E27FC236}">
                <a16:creationId xmlns:a16="http://schemas.microsoft.com/office/drawing/2014/main" xmlns="" id="{E3020543-B24B-4EC4-8FFC-8DD88EEA91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677243" y="60463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540B9AF-7A97-49A5-BB10-88DF70E090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52" r="8091" b="-2"/>
          <a:stretch/>
        </p:blipFill>
        <p:spPr>
          <a:xfrm>
            <a:off x="3979169" y="782103"/>
            <a:ext cx="3018819" cy="26468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07162FC-736D-4851-93BD-D234ABC354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22" r="10795" b="-2"/>
          <a:stretch/>
        </p:blipFill>
        <p:spPr>
          <a:xfrm>
            <a:off x="838196" y="3512460"/>
            <a:ext cx="3047073" cy="26468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012E22F-FB9F-4191-A399-81CF873408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391" r="13187" b="-4"/>
          <a:stretch/>
        </p:blipFill>
        <p:spPr>
          <a:xfrm>
            <a:off x="3979169" y="3512460"/>
            <a:ext cx="3018821" cy="264689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2C5C6F-764C-4A4C-93CB-ED47BA9D1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042" y="782103"/>
            <a:ext cx="4124758" cy="537725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b="1">
                <a:latin typeface="Times New Roman" panose="02020603050405020304" pitchFamily="18" charset="0"/>
                <a:cs typeface="Times New Roman" panose="02020603050405020304" pitchFamily="18" charset="0"/>
              </a:rPr>
              <a:t>3. What is the relationship between the attributes?</a:t>
            </a:r>
          </a:p>
          <a:p>
            <a:pPr marL="0" indent="0">
              <a:buNone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Relationship between the attributes can be found by boxplot, bar chart and scatter plots.</a:t>
            </a:r>
          </a:p>
          <a:p>
            <a:pPr marL="0" indent="0">
              <a:buNone/>
            </a:pPr>
            <a:endParaRPr 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U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xmlns="" id="{1453BF6C-B012-48B7-B4E8-6D7AC7C27D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456380" y="119484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16E3C2ED-CB6D-1541-8C65-DB4F94647FE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75687" y="463708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94964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EA478-07FB-40FB-9465-263C454C6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1740"/>
            <a:ext cx="10515600" cy="631448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Data Model :</a:t>
            </a:r>
          </a:p>
          <a:p>
            <a:pPr marL="342900" indent="-342900">
              <a:buAutoNum type="arabicPeriod"/>
            </a:pPr>
            <a:r>
              <a:rPr lang="en-US" sz="1800" dirty="0"/>
              <a:t>K- Nearest Neighbors</a:t>
            </a:r>
          </a:p>
          <a:p>
            <a:pPr marL="0" indent="0">
              <a:buNone/>
            </a:pPr>
            <a:r>
              <a:rPr lang="en-US" sz="1800" dirty="0"/>
              <a:t>	Model built by calling the method </a:t>
            </a:r>
            <a:r>
              <a:rPr lang="en-US" sz="1800" dirty="0" err="1"/>
              <a:t>KNeighborsClassifier</a:t>
            </a:r>
            <a:r>
              <a:rPr lang="en-US" sz="1800" dirty="0"/>
              <a:t>,</a:t>
            </a:r>
          </a:p>
          <a:p>
            <a:pPr marL="0" indent="0">
              <a:buNone/>
            </a:pPr>
            <a:r>
              <a:rPr lang="en-US" sz="1800" i="1" dirty="0" err="1"/>
              <a:t>KNeighborsClassifier</a:t>
            </a:r>
            <a:r>
              <a:rPr lang="en-US" sz="1800" i="1" dirty="0"/>
              <a:t>(</a:t>
            </a:r>
            <a:r>
              <a:rPr lang="en-US" sz="1800" i="1" dirty="0" err="1"/>
              <a:t>n_neighbors</a:t>
            </a:r>
            <a:r>
              <a:rPr lang="en-US" sz="1800" i="1" dirty="0"/>
              <a:t> = 5,weights = '</a:t>
            </a:r>
            <a:r>
              <a:rPr lang="en-US" sz="1800" i="1" dirty="0" err="1"/>
              <a:t>distance',p</a:t>
            </a:r>
            <a:r>
              <a:rPr lang="en-US" sz="1800" i="1" dirty="0"/>
              <a:t>=1)</a:t>
            </a:r>
          </a:p>
          <a:p>
            <a:pPr marL="0" indent="0">
              <a:buNone/>
            </a:pPr>
            <a:endParaRPr lang="en-US" sz="1800" i="1" dirty="0"/>
          </a:p>
          <a:p>
            <a:pPr marL="0" indent="0">
              <a:buNone/>
            </a:pPr>
            <a:r>
              <a:rPr lang="en-US" sz="1200" dirty="0"/>
              <a:t>K- value = 5, weight follows distance calculated by using Manhattan</a:t>
            </a:r>
          </a:p>
          <a:p>
            <a:pPr marL="0" indent="0">
              <a:buNone/>
            </a:pPr>
            <a:endParaRPr lang="en-US" sz="1200" i="1" dirty="0"/>
          </a:p>
          <a:p>
            <a:pPr marL="0" indent="0">
              <a:buNone/>
            </a:pPr>
            <a:r>
              <a:rPr lang="en-US" sz="1800" dirty="0"/>
              <a:t>Model is trained by </a:t>
            </a:r>
            <a:r>
              <a:rPr lang="en-US" sz="1800" i="1" dirty="0"/>
              <a:t>,  </a:t>
            </a:r>
            <a:r>
              <a:rPr lang="fr-FR" sz="1800" i="1" dirty="0"/>
              <a:t>knn.fit(X_train, Y_train)</a:t>
            </a:r>
          </a:p>
          <a:p>
            <a:pPr marL="0" indent="0">
              <a:buNone/>
            </a:pPr>
            <a:endParaRPr lang="fr-FR" sz="1800" i="1" dirty="0"/>
          </a:p>
          <a:p>
            <a:pPr marL="0" indent="0">
              <a:buNone/>
            </a:pPr>
            <a:r>
              <a:rPr lang="fr-FR" sz="1800" dirty="0"/>
              <a:t>Predicting the testing data, </a:t>
            </a:r>
            <a:r>
              <a:rPr lang="en-US" sz="1800" i="1" dirty="0" err="1"/>
              <a:t>predictedK</a:t>
            </a:r>
            <a:r>
              <a:rPr lang="en-US" sz="1800" i="1" dirty="0"/>
              <a:t> = </a:t>
            </a:r>
            <a:r>
              <a:rPr lang="en-US" sz="1800" i="1" dirty="0" err="1"/>
              <a:t>knn.predict</a:t>
            </a:r>
            <a:r>
              <a:rPr lang="en-US" sz="1800" i="1" dirty="0"/>
              <a:t>(</a:t>
            </a:r>
            <a:r>
              <a:rPr lang="en-US" sz="1800" i="1" dirty="0" err="1"/>
              <a:t>X_test</a:t>
            </a:r>
            <a:r>
              <a:rPr lang="en-US" sz="1800" i="1" dirty="0"/>
              <a:t>)</a:t>
            </a:r>
            <a:endParaRPr lang="fr-FR" sz="1800" i="1" dirty="0"/>
          </a:p>
          <a:p>
            <a:pPr marL="0" indent="0">
              <a:buNone/>
            </a:pPr>
            <a:endParaRPr lang="fr-FR" sz="1800" dirty="0"/>
          </a:p>
          <a:p>
            <a:pPr marL="0" indent="0">
              <a:buNone/>
            </a:pPr>
            <a:endParaRPr lang="fr-FR" sz="1800" dirty="0"/>
          </a:p>
          <a:p>
            <a:pPr marL="0" indent="0">
              <a:buNone/>
            </a:pPr>
            <a:endParaRPr lang="fr-FR" sz="1800" dirty="0"/>
          </a:p>
          <a:p>
            <a:pPr marL="0" indent="0">
              <a:buNone/>
            </a:pPr>
            <a:endParaRPr lang="fr-FR" sz="1800" i="1" dirty="0"/>
          </a:p>
          <a:p>
            <a:pPr marL="0" indent="0">
              <a:buNone/>
            </a:pPr>
            <a:endParaRPr lang="fr-FR" sz="1800" i="1" dirty="0"/>
          </a:p>
          <a:p>
            <a:pPr marL="0" indent="0">
              <a:buNone/>
            </a:pPr>
            <a:endParaRPr lang="en-US" sz="1800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AE94DE1-2A00-4C94-A6CD-1AFA34941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228" y="4186776"/>
            <a:ext cx="4398747" cy="2289484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E3BE3DBD-4583-E342-AEB6-5D72FD23832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47113" y="533151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7855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F9BAEFF-806B-4ED0-B8C4-BAE0EF106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2761"/>
            <a:ext cx="10515600" cy="57242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Confusion Matrix : No discrepancy between actual and predicted value</a:t>
            </a:r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sz="1800" dirty="0"/>
              <a:t>Classification Report :  High precision, recall and F1-scores </a:t>
            </a:r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endParaRPr lang="en-AU" sz="1800" dirty="0"/>
          </a:p>
          <a:p>
            <a:pPr marL="0" indent="0">
              <a:buNone/>
            </a:pPr>
            <a:r>
              <a:rPr lang="en-AU" sz="1800" dirty="0"/>
              <a:t>KNN score : 99.53%</a:t>
            </a:r>
          </a:p>
          <a:p>
            <a:pPr marL="0" indent="0">
              <a:buNone/>
            </a:pPr>
            <a:endParaRPr lang="en-AU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B10A78E-5D13-46CB-B5EE-B8E3A7168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410" y="997536"/>
            <a:ext cx="2048615" cy="14074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F15E9AD-D747-44F4-BB4B-BDB29E01E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790" y="3314862"/>
            <a:ext cx="3401660" cy="1986370"/>
          </a:xfrm>
          <a:prstGeom prst="rect">
            <a:avLst/>
          </a:prstGeom>
        </p:spPr>
      </p:pic>
      <p:pic>
        <p:nvPicPr>
          <p:cNvPr id="2" name="Recorded Sound" descr="Recorded Sound">
            <a:hlinkClick r:id="" action="ppaction://media"/>
            <a:extLst>
              <a:ext uri="{FF2B5EF4-FFF2-40B4-BE49-F238E27FC236}">
                <a16:creationId xmlns:a16="http://schemas.microsoft.com/office/drawing/2014/main" xmlns="" id="{62D5A834-E531-C843-9A9A-FB4AC3CDEFB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531568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2622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196</Words>
  <Application>Microsoft Macintosh PowerPoint</Application>
  <PresentationFormat>Custom</PresentationFormat>
  <Paragraphs>88</Paragraphs>
  <Slides>13</Slides>
  <Notes>0</Notes>
  <HiddenSlides>0</HiddenSlides>
  <MMClips>11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GradientVTI</vt:lpstr>
      <vt:lpstr>Comparative Classification Analysis to Identify the Subset of Mice based on the Protein Data : KNN and Decision Tree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Classification Analysis to Identify the Subset of Mice based on the Protein Data : KNN and Decision Tree</dc:title>
  <dc:creator>Mitali Milind Jadhav</dc:creator>
  <cp:lastModifiedBy>asus</cp:lastModifiedBy>
  <cp:revision>10</cp:revision>
  <dcterms:created xsi:type="dcterms:W3CDTF">2020-06-10T11:29:10Z</dcterms:created>
  <dcterms:modified xsi:type="dcterms:W3CDTF">2020-07-15T12:39:36Z</dcterms:modified>
</cp:coreProperties>
</file>